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8" d="100"/>
          <a:sy n="38" d="100"/>
        </p:scale>
        <p:origin x="-48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0B2ADC-6B20-4A22-A468-A9D948396A08}" type="datetimeFigureOut">
              <a:rPr lang="en-US" smtClean="0"/>
              <a:t>6/20/2021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B2ADC-6B20-4A22-A468-A9D948396A08}" type="datetimeFigureOut">
              <a:rPr lang="en-US" smtClean="0"/>
              <a:t>6/20/2021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B2ADC-6B20-4A22-A468-A9D948396A08}" type="datetimeFigureOut">
              <a:rPr lang="en-US" smtClean="0"/>
              <a:t>6/20/2021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0B2ADC-6B20-4A22-A468-A9D948396A08}" type="datetimeFigureOut">
              <a:rPr lang="en-US" smtClean="0"/>
              <a:t>6/20/2021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0B2ADC-6B20-4A22-A468-A9D948396A08}" type="datetimeFigureOut">
              <a:rPr lang="en-US" smtClean="0"/>
              <a:t>6/20/2021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0B2ADC-6B20-4A22-A468-A9D948396A08}" type="datetimeFigureOut">
              <a:rPr lang="en-US" smtClean="0"/>
              <a:t>6/20/2021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0B2ADC-6B20-4A22-A468-A9D948396A08}" type="datetimeFigureOut">
              <a:rPr lang="en-US" smtClean="0"/>
              <a:t>6/20/2021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0B2ADC-6B20-4A22-A468-A9D948396A08}" type="datetimeFigureOut">
              <a:rPr lang="en-US" smtClean="0"/>
              <a:t>6/20/2021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B2ADC-6B20-4A22-A468-A9D948396A08}" type="datetimeFigureOut">
              <a:rPr lang="en-US" smtClean="0"/>
              <a:t>6/20/2021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0B2ADC-6B20-4A22-A468-A9D948396A08}" type="datetimeFigureOut">
              <a:rPr lang="en-US" smtClean="0"/>
              <a:t>6/20/2021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0B2ADC-6B20-4A22-A468-A9D948396A08}" type="datetimeFigureOut">
              <a:rPr lang="en-US" smtClean="0"/>
              <a:t>6/20/2021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4EECA7-8480-40FC-8368-B18D1FFE523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0B2ADC-6B20-4A22-A468-A9D948396A08}" type="datetimeFigureOut">
              <a:rPr lang="en-US" smtClean="0"/>
              <a:t>6/20/2021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EECA7-8480-40FC-8368-B18D1FFE523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Formulating Educative Feedback and Assessment</a:t>
            </a:r>
            <a:endParaRPr lang="en-US" dirty="0"/>
          </a:p>
        </p:txBody>
      </p:sp>
      <p:sp>
        <p:nvSpPr>
          <p:cNvPr id="5" name="Content Placeholder 4"/>
          <p:cNvSpPr>
            <a:spLocks noGrp="1"/>
          </p:cNvSpPr>
          <p:nvPr>
            <p:ph idx="1"/>
          </p:nvPr>
        </p:nvSpPr>
        <p:spPr/>
        <p:txBody>
          <a:bodyPr>
            <a:normAutofit fontScale="92500" lnSpcReduction="20000"/>
          </a:bodyPr>
          <a:lstStyle/>
          <a:p>
            <a:r>
              <a:rPr lang="en-US" dirty="0" smtClean="0"/>
              <a:t>Formulating educative feedback and assessment utilizes the educative assessment approach which involves identifying and communicating learning goals to students, identifying the criteria to determine the learning outcomes, and giving the learners timely and rich feedback and opportunities for making adjustments and interventions. </a:t>
            </a:r>
            <a:endParaRPr lang="en-US" dirty="0"/>
          </a:p>
          <a:p>
            <a:r>
              <a:rPr lang="en-US" dirty="0" smtClean="0"/>
              <a:t>The key components of educative assessment include forward-looking assessment, criteria and standards, self-assessment, and fidelity feedback</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Formulating Educative Feedback and Assessment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Forward-looking assessment is a procedure that includes questions, exercises, and problems that represent real-life situations. </a:t>
            </a:r>
          </a:p>
          <a:p>
            <a:r>
              <a:rPr lang="en-US" dirty="0" smtClean="0"/>
              <a:t>The instructors should look beyond the time after finishing the course and ask themselves questions such as what type of situations do they expect the learners to apply the knowledge gained from the course?</a:t>
            </a:r>
          </a:p>
          <a:p>
            <a:r>
              <a:rPr lang="en-US" dirty="0" smtClean="0"/>
              <a:t>Criteria and standards used to assess the assignments or projects for the learners should be explained clearly to the learners. </a:t>
            </a:r>
          </a:p>
          <a:p>
            <a:r>
              <a:rPr lang="en-US" dirty="0" smtClean="0"/>
              <a:t>The criteria should tell the learners what includes high quality work. standards should  developed for each criterion to define acceptable, exceptional or good work.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Formulating Educative Feedback and Assessment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self-assessment, learners are allowed to get involved in self-assessment. </a:t>
            </a:r>
          </a:p>
          <a:p>
            <a:r>
              <a:rPr lang="en-US" dirty="0" smtClean="0"/>
              <a:t>The learners are allowed to discuss in groups until they develop the confidence of assessing their individual work. </a:t>
            </a:r>
          </a:p>
          <a:p>
            <a:r>
              <a:rPr lang="en-US" dirty="0" smtClean="0"/>
              <a:t>Learners are also encouraged to discuss and establish criteria for evaluating their individual work. </a:t>
            </a:r>
          </a:p>
          <a:p>
            <a:r>
              <a:rPr lang="en-US" dirty="0" smtClean="0"/>
              <a:t>In fidelity feedback, instructors should have regular opportunities of finding out more about their learners in order to help them. </a:t>
            </a:r>
          </a:p>
          <a:p>
            <a:r>
              <a:rPr lang="en-US" dirty="0" smtClean="0"/>
              <a:t>The acronym FIDeLity helps to give the best feedback:  providing feedback Frequently (F), Immediately (I), Discriminating in communicating (D), and being Loving, empathetic, and sensitive when giving the feedback (L).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Formulating Educative Feedback and Assessment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Classroom Assessment Techniques can also be used to give frequent, immediate, discriminating, and loving feedback to the learners. </a:t>
            </a:r>
          </a:p>
          <a:p>
            <a:r>
              <a:rPr lang="en-US" dirty="0" smtClean="0"/>
              <a:t>CATs give short-term feedback on the instructors’ teaching and students’ learning at a time allows for changes to be made. </a:t>
            </a:r>
          </a:p>
          <a:p>
            <a:r>
              <a:rPr lang="en-US" dirty="0" smtClean="0"/>
              <a:t>This technique uses lower time investment compared to use of papers, tests, and other traditional ways of learning assessment. </a:t>
            </a:r>
          </a:p>
          <a:p>
            <a:r>
              <a:rPr lang="en-US" dirty="0" smtClean="0"/>
              <a:t>Examples of CATs that provide feedback on instructors’ teaching and students’ learning include minute paper, muddiest point, misconception/preconception check, and one-sentence summary.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lstStyle/>
          <a:p>
            <a:r>
              <a:rPr lang="en-US" dirty="0" err="1"/>
              <a:t>Jönsson</a:t>
            </a:r>
            <a:r>
              <a:rPr lang="en-US" dirty="0"/>
              <a:t>, A. (2008). </a:t>
            </a:r>
            <a:r>
              <a:rPr lang="en-US" i="1" dirty="0"/>
              <a:t>Educative assessment for/of teacher competency. A study of assessment and learning in the" Interactive examination" for student teachers</a:t>
            </a:r>
            <a:r>
              <a:rPr lang="en-US" dirty="0"/>
              <a:t> (Doctoral dissertation, </a:t>
            </a:r>
            <a:r>
              <a:rPr lang="en-US" dirty="0" err="1"/>
              <a:t>Malmö</a:t>
            </a:r>
            <a:r>
              <a:rPr lang="en-US" dirty="0"/>
              <a:t> University</a:t>
            </a:r>
            <a:r>
              <a:rPr lang="en-US" dirty="0" smtClean="0"/>
              <a:t>).</a:t>
            </a:r>
          </a:p>
          <a:p>
            <a:r>
              <a:rPr lang="en-US" dirty="0" err="1"/>
              <a:t>Orrell</a:t>
            </a:r>
            <a:r>
              <a:rPr lang="en-US" dirty="0"/>
              <a:t>, J. (2006). Feedback on learning achievement: rhetoric and reality. </a:t>
            </a:r>
            <a:r>
              <a:rPr lang="en-US" i="1" dirty="0"/>
              <a:t>Teaching in higher education</a:t>
            </a:r>
            <a:r>
              <a:rPr lang="en-US" dirty="0"/>
              <a:t>, </a:t>
            </a:r>
            <a:r>
              <a:rPr lang="en-US" i="1" dirty="0"/>
              <a:t>11</a:t>
            </a:r>
            <a:r>
              <a:rPr lang="en-US" dirty="0"/>
              <a:t>(4), 441-456</a:t>
            </a:r>
            <a:r>
              <a:rPr lang="en-US" dirty="0" smtClean="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397</Words>
  <Application>Microsoft Office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Formulating Educative Feedback and Assessment</vt:lpstr>
      <vt:lpstr>Formulating Educative Feedback and Assessment</vt:lpstr>
      <vt:lpstr>Formulating Educative Feedback and Assessment</vt:lpstr>
      <vt:lpstr>Formulating Educative Feedback and Assessment</vt:lpstr>
      <vt:lpstr>References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Mn</dc:creator>
  <cp:lastModifiedBy>Mn</cp:lastModifiedBy>
  <cp:revision>97</cp:revision>
  <dcterms:created xsi:type="dcterms:W3CDTF">2021-06-20T20:10:47Z</dcterms:created>
  <dcterms:modified xsi:type="dcterms:W3CDTF">2021-06-20T21:44:31Z</dcterms:modified>
</cp:coreProperties>
</file>